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DM Sans Italics" charset="1" panose="00000000000000000000"/>
      <p:regular r:id="rId43"/>
    </p:embeddedFont>
    <p:embeddedFont>
      <p:font typeface="Now Bold" charset="1" panose="00000800000000000000"/>
      <p:regular r:id="rId44"/>
    </p:embeddedFont>
    <p:embeddedFont>
      <p:font typeface="DM Sans Bold Italics" charset="1" panose="00000000000000000000"/>
      <p:regular r:id="rId45"/>
    </p:embeddedFont>
    <p:embeddedFont>
      <p:font typeface="Canva Sans Bold" charset="1" panose="020B0803030501040103"/>
      <p:regular r:id="rId46"/>
    </p:embeddedFont>
    <p:embeddedFont>
      <p:font typeface="Canva Sans" charset="1" panose="020B0503030501040103"/>
      <p:regular r:id="rId47"/>
    </p:embeddedFont>
    <p:embeddedFont>
      <p:font typeface="DM Sans Bold" charset="1" panose="00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036704"/>
            <a:ext cx="8527368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Saloni Chitre , Burhan Latief Dar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8623" y="1245875"/>
            <a:ext cx="4556579" cy="39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Introduction to Data Science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6388" y="957881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024308"/>
            <a:ext cx="9659937" cy="172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PROJECT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212" y="560414"/>
            <a:ext cx="9592845" cy="944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13"/>
              </a:lnSpc>
            </a:pPr>
            <a:r>
              <a:rPr lang="en-US" sz="45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 Curve:</a:t>
            </a:r>
          </a:p>
          <a:p>
            <a:pPr algn="just" marL="973618" indent="-486809" lvl="1">
              <a:lnSpc>
                <a:spcPts val="6313"/>
              </a:lnSpc>
              <a:buFont typeface="Arial"/>
              <a:buChar char="•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 Details:</a:t>
            </a:r>
          </a:p>
          <a:p>
            <a:pPr algn="just" marL="1947236" indent="-649079" lvl="2">
              <a:lnSpc>
                <a:spcPts val="6313"/>
              </a:lnSpc>
              <a:buFont typeface="Arial"/>
              <a:buChar char="⚬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X-axis: False Positive Rate.</a:t>
            </a:r>
          </a:p>
          <a:p>
            <a:pPr algn="just" marL="1947236" indent="-649079" lvl="2">
              <a:lnSpc>
                <a:spcPts val="631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Y-axis: True Positive Rate.</a:t>
            </a:r>
          </a:p>
          <a:p>
            <a:pPr algn="just" marL="1947236" indent="-649079" lvl="2">
              <a:lnSpc>
                <a:spcPts val="631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 AUC: 0.94.</a:t>
            </a:r>
          </a:p>
          <a:p>
            <a:pPr algn="just" marL="973618" indent="-486809" lvl="1">
              <a:lnSpc>
                <a:spcPts val="631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Interpretation:</a:t>
            </a:r>
          </a:p>
          <a:p>
            <a:pPr algn="just" marL="1947236" indent="-649079" lvl="2">
              <a:lnSpc>
                <a:spcPts val="6313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45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high AUC value indicates strong model performance in separating the two classes.</a:t>
            </a:r>
          </a:p>
          <a:p>
            <a:pPr algn="just">
              <a:lnSpc>
                <a:spcPts val="5274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23502" y="1799580"/>
            <a:ext cx="7680107" cy="6028884"/>
          </a:xfrm>
          <a:custGeom>
            <a:avLst/>
            <a:gdLst/>
            <a:ahLst/>
            <a:cxnLst/>
            <a:rect r="r" b="b" t="t" l="l"/>
            <a:pathLst>
              <a:path h="6028884" w="7680107">
                <a:moveTo>
                  <a:pt x="0" y="0"/>
                </a:moveTo>
                <a:lnTo>
                  <a:pt x="7680108" y="0"/>
                </a:lnTo>
                <a:lnTo>
                  <a:pt x="7680108" y="6028885"/>
                </a:lnTo>
                <a:lnTo>
                  <a:pt x="0" y="60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63438"/>
            <a:ext cx="18288000" cy="758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</a:p>
          <a:p>
            <a:pPr algn="l" marL="1165849" indent="-582924" lvl="1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achieves high accuracy and </a:t>
            </a:r>
            <a:r>
              <a:rPr lang="en-US" sz="5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AUC but struggles with the minority class due to class imbalance.</a:t>
            </a:r>
          </a:p>
          <a:p>
            <a:pPr algn="l" marL="1165849" indent="-582924" lvl="1">
              <a:lnSpc>
                <a:spcPts val="7559"/>
              </a:lnSpc>
              <a:buFont typeface="Arial"/>
              <a:buChar char="•"/>
            </a:pPr>
            <a:r>
              <a:rPr lang="en-US" sz="5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 is decent, but Recall is relatively low, indicating that the model misses many actual subscribers.</a:t>
            </a:r>
          </a:p>
          <a:p>
            <a:pPr algn="l">
              <a:lnSpc>
                <a:spcPts val="755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63711" y="3086100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789600" y="301668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607" y="626043"/>
            <a:ext cx="12118785" cy="887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Metrics:</a:t>
            </a:r>
          </a:p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Accuracy: 91%</a:t>
            </a:r>
          </a:p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(Class 1): 67%</a:t>
            </a:r>
          </a:p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(Class 1): 42%</a:t>
            </a:r>
          </a:p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 (Class 1): 52%</a:t>
            </a:r>
          </a:p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 0.94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1347" y="201347"/>
            <a:ext cx="3860309" cy="3691859"/>
          </a:xfrm>
          <a:custGeom>
            <a:avLst/>
            <a:gdLst/>
            <a:ahLst/>
            <a:cxnLst/>
            <a:rect r="r" b="b" t="t" l="l"/>
            <a:pathLst>
              <a:path h="3691859" w="3860309">
                <a:moveTo>
                  <a:pt x="0" y="0"/>
                </a:moveTo>
                <a:lnTo>
                  <a:pt x="3860309" y="0"/>
                </a:lnTo>
                <a:lnTo>
                  <a:pt x="3860309" y="3691859"/>
                </a:lnTo>
                <a:lnTo>
                  <a:pt x="0" y="369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17840"/>
            <a:ext cx="18288000" cy="643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  <a:spcBef>
                <a:spcPct val="0"/>
              </a:spcBef>
            </a:pPr>
            <a:r>
              <a:rPr lang="en-US" b="true" sz="52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Logistic Regression Model:</a:t>
            </a:r>
          </a:p>
          <a:p>
            <a:pPr algn="l" marL="1122790" indent="-561395" lvl="1">
              <a:lnSpc>
                <a:spcPts val="7280"/>
              </a:lnSpc>
              <a:buFont typeface="Arial"/>
              <a:buChar char="•"/>
            </a:pPr>
            <a:r>
              <a:rPr lang="en-US" b="true" sz="52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accuracy (91%) indicates strong overall prediction capability.</a:t>
            </a:r>
          </a:p>
          <a:p>
            <a:pPr algn="l" marL="1122790" indent="-561395" lvl="1">
              <a:lnSpc>
                <a:spcPts val="7280"/>
              </a:lnSpc>
              <a:buFont typeface="Arial"/>
              <a:buChar char="•"/>
            </a:pPr>
            <a:r>
              <a:rPr lang="en-US" b="true" sz="52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is decent for identifying customers likely to subscribe.</a:t>
            </a:r>
          </a:p>
          <a:p>
            <a:pPr algn="l" marL="1122790" indent="-561395" lvl="1">
              <a:lnSpc>
                <a:spcPts val="7280"/>
              </a:lnSpc>
              <a:buFont typeface="Arial"/>
              <a:buChar char="•"/>
            </a:pPr>
            <a:r>
              <a:rPr lang="en-US" b="true" sz="52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recall (42%) suggests many potential subscribers are missed.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28373" y="159703"/>
            <a:ext cx="6972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Naive Bayes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8291" y="1554797"/>
            <a:ext cx="16460546" cy="148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9"/>
              </a:lnSpc>
              <a:spcBef>
                <a:spcPct val="0"/>
              </a:spcBef>
            </a:pPr>
            <a:r>
              <a:rPr lang="en-US" b="true" sz="8678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P(C∣X)=P(X)P(X∣C)⋅P(C)/P(X)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6264" y="2915525"/>
            <a:ext cx="11395472" cy="687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Accuracy: 84%.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(Class "Yes"): 38%.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(Class "Yes"): 62%.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 (Class "Yes"): 47%.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 0.85.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1495" y="1846266"/>
            <a:ext cx="7276653" cy="6594467"/>
          </a:xfrm>
          <a:custGeom>
            <a:avLst/>
            <a:gdLst/>
            <a:ahLst/>
            <a:cxnLst/>
            <a:rect r="r" b="b" t="t" l="l"/>
            <a:pathLst>
              <a:path h="6594467" w="7276653">
                <a:moveTo>
                  <a:pt x="0" y="0"/>
                </a:moveTo>
                <a:lnTo>
                  <a:pt x="7276653" y="0"/>
                </a:lnTo>
                <a:lnTo>
                  <a:pt x="7276653" y="6594468"/>
                </a:lnTo>
                <a:lnTo>
                  <a:pt x="0" y="659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869" y="2758099"/>
            <a:ext cx="8662293" cy="501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Matrix: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Negatives: 9,546.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Positives: 1,419.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Negatives: 531.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Positives: 861.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6964" y="733070"/>
            <a:ext cx="11534072" cy="2177056"/>
          </a:xfrm>
          <a:custGeom>
            <a:avLst/>
            <a:gdLst/>
            <a:ahLst/>
            <a:cxnLst/>
            <a:rect r="r" b="b" t="t" l="l"/>
            <a:pathLst>
              <a:path h="2177056" w="11534072">
                <a:moveTo>
                  <a:pt x="0" y="0"/>
                </a:moveTo>
                <a:lnTo>
                  <a:pt x="11534072" y="0"/>
                </a:lnTo>
                <a:lnTo>
                  <a:pt x="11534072" y="2177056"/>
                </a:lnTo>
                <a:lnTo>
                  <a:pt x="0" y="217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899" y="3193614"/>
            <a:ext cx="18075101" cy="595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of Class Performance</a:t>
            </a:r>
          </a:p>
          <a:p>
            <a:pPr algn="l" marL="669411" indent="-334705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"No" (Non-Subscribers):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Strength: High true negatives (9,546) mean the model is very effective in identifying non-subscribers.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Weakness: The high false positives (1,419) suggest that the model occasionally confuses non-subscribers as potential subscribers.</a:t>
            </a:r>
          </a:p>
          <a:p>
            <a:pPr algn="l" marL="669411" indent="-334705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"Yes" (Subscribers):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Strength: A significant portion of true positives (861) is correctly identified, leading to a reasonable recall.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428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Weakness: The model struggles to differentiate true positives from false positives, lowering precision.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4572" y="458282"/>
            <a:ext cx="6535593" cy="5171288"/>
          </a:xfrm>
          <a:custGeom>
            <a:avLst/>
            <a:gdLst/>
            <a:ahLst/>
            <a:cxnLst/>
            <a:rect r="r" b="b" t="t" l="l"/>
            <a:pathLst>
              <a:path h="5171288" w="6535593">
                <a:moveTo>
                  <a:pt x="0" y="0"/>
                </a:moveTo>
                <a:lnTo>
                  <a:pt x="6535593" y="0"/>
                </a:lnTo>
                <a:lnTo>
                  <a:pt x="6535593" y="5171288"/>
                </a:lnTo>
                <a:lnTo>
                  <a:pt x="0" y="517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882225"/>
            <a:ext cx="18288000" cy="369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 </a:t>
            </a:r>
            <a:r>
              <a:rPr lang="en-US" b="true" sz="44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Curve Analysis:</a:t>
            </a:r>
          </a:p>
          <a:p>
            <a:pPr algn="l" marL="950074" indent="-475037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curve shows how TPR and FPR change as the classification threshold is adjusted.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steep curve near the top-left corner indicates better performance (low FPR, high TPR).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88434"/>
            <a:ext cx="18288000" cy="742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Naive Bayes model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algn="l" marL="1014842" indent="-507421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Computationally efficient and easy to implement.</a:t>
            </a:r>
          </a:p>
          <a:p>
            <a:pPr algn="l" marL="1014842" indent="-507421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imbalanced data better than Logistic Regression (higher Recall for "Yes").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Weaknesses:</a:t>
            </a:r>
          </a:p>
          <a:p>
            <a:pPr algn="l" marL="1014842" indent="-507421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Precision and F1-Score for "Yes" due to: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</a:t>
            </a: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Independence assumption.</a:t>
            </a:r>
          </a:p>
          <a:p>
            <a:pPr algn="l" marL="1014842" indent="-507421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imbalance in the dataset.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21621" y="223713"/>
            <a:ext cx="2078876" cy="2761792"/>
          </a:xfrm>
          <a:custGeom>
            <a:avLst/>
            <a:gdLst/>
            <a:ahLst/>
            <a:cxnLst/>
            <a:rect r="r" b="b" t="t" l="l"/>
            <a:pathLst>
              <a:path h="2761792" w="2078876">
                <a:moveTo>
                  <a:pt x="0" y="0"/>
                </a:moveTo>
                <a:lnTo>
                  <a:pt x="2078876" y="0"/>
                </a:lnTo>
                <a:lnTo>
                  <a:pt x="2078876" y="2761792"/>
                </a:lnTo>
                <a:lnTo>
                  <a:pt x="0" y="2761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0120" y="159703"/>
            <a:ext cx="118632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K-nearest Neighbour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7941" y="2069098"/>
            <a:ext cx="15522043" cy="75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4"/>
              </a:lnSpc>
              <a:spcBef>
                <a:spcPct val="0"/>
              </a:spcBef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from Metrics</a:t>
            </a:r>
          </a:p>
          <a:p>
            <a:pPr algn="just">
              <a:lnSpc>
                <a:spcPts val="4614"/>
              </a:lnSpc>
              <a:spcBef>
                <a:spcPct val="0"/>
              </a:spcBef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Accuracy (90%):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Strength: The model is accurate overall, with correct predictions for most instances.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Limitation: Accuracy is skewed due to the dominance of the "No" class.</a:t>
            </a:r>
          </a:p>
          <a:p>
            <a:pPr algn="just">
              <a:lnSpc>
                <a:spcPts val="4614"/>
              </a:lnSpc>
              <a:spcBef>
                <a:spcPct val="0"/>
              </a:spcBef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Precision (59%) and Recall (47%) for "Yes":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is better than Naive Bayes but still moderate.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indicates the model misses 53% of actual subscribers.</a:t>
            </a:r>
          </a:p>
          <a:p>
            <a:pPr algn="just">
              <a:lnSpc>
                <a:spcPts val="4614"/>
              </a:lnSpc>
              <a:spcBef>
                <a:spcPct val="0"/>
              </a:spcBef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F1-Score (52%):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Balances precision and recall for "Yes," showing moderate performance for the minority class.</a:t>
            </a:r>
          </a:p>
          <a:p>
            <a:pPr algn="just">
              <a:lnSpc>
                <a:spcPts val="4614"/>
              </a:lnSpc>
              <a:spcBef>
                <a:spcPct val="0"/>
              </a:spcBef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ROC-AUC (0.87):</a:t>
            </a:r>
          </a:p>
          <a:p>
            <a:pPr algn="just" marL="711625" indent="-355812" lvl="1">
              <a:lnSpc>
                <a:spcPts val="4614"/>
              </a:lnSpc>
              <a:buFont typeface="Arial"/>
              <a:buChar char="•"/>
            </a:pPr>
            <a:r>
              <a:rPr lang="en-US" b="true" sz="3296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Indicates strong overall discriminatory ability of the model.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6201" y="250095"/>
            <a:ext cx="7353477" cy="4893405"/>
          </a:xfrm>
          <a:custGeom>
            <a:avLst/>
            <a:gdLst/>
            <a:ahLst/>
            <a:cxnLst/>
            <a:rect r="r" b="b" t="t" l="l"/>
            <a:pathLst>
              <a:path h="4893405" w="7353477">
                <a:moveTo>
                  <a:pt x="0" y="0"/>
                </a:moveTo>
                <a:lnTo>
                  <a:pt x="7353478" y="0"/>
                </a:lnTo>
                <a:lnTo>
                  <a:pt x="7353478" y="4893405"/>
                </a:lnTo>
                <a:lnTo>
                  <a:pt x="0" y="48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5641" y="5133975"/>
            <a:ext cx="16230600" cy="399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676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What is Logistic Regression?</a:t>
            </a:r>
          </a:p>
          <a:p>
            <a:pPr algn="ctr" marL="793743" indent="-396872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sz="3676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Logistic Regressi</a:t>
            </a:r>
            <a:r>
              <a:rPr lang="en-US" sz="3676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on is a supervised machine learning algorithm used for binary classification tasks.</a:t>
            </a:r>
          </a:p>
          <a:p>
            <a:pPr algn="ctr" marL="793743" indent="-396872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sz="3676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Unlike Linear Regression, it predicts the probability of the target variable belonging to a specific class (e.g., "yes" or "no").</a:t>
            </a:r>
          </a:p>
          <a:p>
            <a:pPr algn="ctr" marL="793743" indent="-396872" lvl="1">
              <a:lnSpc>
                <a:spcPts val="4522"/>
              </a:lnSpc>
              <a:spcBef>
                <a:spcPct val="0"/>
              </a:spcBef>
              <a:buFont typeface="Arial"/>
              <a:buChar char="•"/>
            </a:pPr>
            <a:r>
              <a:rPr lang="en-US" sz="3676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The output is constrained between 0 and 1 using a sigmoid function.</a:t>
            </a:r>
          </a:p>
          <a:p>
            <a:pPr algn="ctr">
              <a:lnSpc>
                <a:spcPts val="45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358" y="184291"/>
            <a:ext cx="6097387" cy="4959209"/>
          </a:xfrm>
          <a:custGeom>
            <a:avLst/>
            <a:gdLst/>
            <a:ahLst/>
            <a:cxnLst/>
            <a:rect r="r" b="b" t="t" l="l"/>
            <a:pathLst>
              <a:path h="4959209" w="6097387">
                <a:moveTo>
                  <a:pt x="0" y="0"/>
                </a:moveTo>
                <a:lnTo>
                  <a:pt x="6097387" y="0"/>
                </a:lnTo>
                <a:lnTo>
                  <a:pt x="6097387" y="4959209"/>
                </a:lnTo>
                <a:lnTo>
                  <a:pt x="0" y="4959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68" r="0" b="-28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358" y="5462848"/>
            <a:ext cx="6097387" cy="4550175"/>
          </a:xfrm>
          <a:custGeom>
            <a:avLst/>
            <a:gdLst/>
            <a:ahLst/>
            <a:cxnLst/>
            <a:rect r="r" b="b" t="t" l="l"/>
            <a:pathLst>
              <a:path h="4550175" w="6097387">
                <a:moveTo>
                  <a:pt x="0" y="0"/>
                </a:moveTo>
                <a:lnTo>
                  <a:pt x="6097387" y="0"/>
                </a:lnTo>
                <a:lnTo>
                  <a:pt x="6097387" y="4550175"/>
                </a:lnTo>
                <a:lnTo>
                  <a:pt x="0" y="455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66045" y="1238828"/>
            <a:ext cx="8193255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Confusion Matrix Insights: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True Negatives (10,510): KNN is effective at identifying non-subscribers.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False Positives (455): Minimal misclassification of non-subscribers as subscribers.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True Positives (650): Moderate ability to correctly identify subscribers.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False Negatives (742): Indicates improvement is needed to capture more subscribers.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99" y="2388446"/>
            <a:ext cx="18075101" cy="699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Accuracy and AUC: Demonstrates strong overall performance.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False Positives: Reliable at avoiding unnecessary classifications of "Yes."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Flexible Algorithm: Easily adaptable by adjusting kk or distance metric.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Sensitivity to Imbalanced Data: Misses many actual subscribers (742 false negatives).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Cost: KNN is slow with large datasets due to distance calculations.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Scaling Dependence: Requires standardized features for optimal performance.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63711" y="3504180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9703"/>
            <a:ext cx="163623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KNN model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015" y="4662576"/>
            <a:ext cx="17078350" cy="501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from Metrics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Accuracy (89%):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Strength: The model performs well overall, correctly predicting most instances.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Limitation: High accuracy is driven by the majority class ("No"), masking performance for the minority class.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Precision (51%) and Recall (53%) for "Yes":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indicates the model has a moderate rate of false positives for "Yes."</a:t>
            </a:r>
          </a:p>
          <a:p>
            <a:pPr algn="just">
              <a:lnSpc>
                <a:spcPts val="4470"/>
              </a:lnSpc>
              <a:spcBef>
                <a:spcPct val="0"/>
              </a:spcBef>
            </a:pPr>
            <a:r>
              <a:rPr lang="en-US" b="true" sz="319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reflects a balanced ability to identify true positives but still misses 47% of actual subscribers.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829425" y="1560326"/>
            <a:ext cx="4629150" cy="4114800"/>
          </a:xfrm>
          <a:custGeom>
            <a:avLst/>
            <a:gdLst/>
            <a:ahLst/>
            <a:cxnLst/>
            <a:rect r="r" b="b" t="t" l="l"/>
            <a:pathLst>
              <a:path h="4114800" w="462915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2468" y="-6218"/>
            <a:ext cx="116630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 Model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14400"/>
            <a:ext cx="18288000" cy="789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F1-Score (52%):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Balances precision and recall, showing that the model handles the minority class moderately well but has room for improvement.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ROC-AUC (0.73):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Indicates that the model struggles to separate the two classes effectively compared to Logistic Regression or KNN.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428" y="412368"/>
            <a:ext cx="5430870" cy="4847051"/>
          </a:xfrm>
          <a:custGeom>
            <a:avLst/>
            <a:gdLst/>
            <a:ahLst/>
            <a:cxnLst/>
            <a:rect r="r" b="b" t="t" l="l"/>
            <a:pathLst>
              <a:path h="4847051" w="5430870">
                <a:moveTo>
                  <a:pt x="0" y="0"/>
                </a:moveTo>
                <a:lnTo>
                  <a:pt x="5430870" y="0"/>
                </a:lnTo>
                <a:lnTo>
                  <a:pt x="5430870" y="4847051"/>
                </a:lnTo>
                <a:lnTo>
                  <a:pt x="0" y="484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721" y="5521375"/>
            <a:ext cx="5800285" cy="4545973"/>
          </a:xfrm>
          <a:custGeom>
            <a:avLst/>
            <a:gdLst/>
            <a:ahLst/>
            <a:cxnLst/>
            <a:rect r="r" b="b" t="t" l="l"/>
            <a:pathLst>
              <a:path h="4545973" w="5800285">
                <a:moveTo>
                  <a:pt x="0" y="0"/>
                </a:moveTo>
                <a:lnTo>
                  <a:pt x="5800284" y="0"/>
                </a:lnTo>
                <a:lnTo>
                  <a:pt x="5800284" y="4545973"/>
                </a:lnTo>
                <a:lnTo>
                  <a:pt x="0" y="4545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98542" y="942975"/>
            <a:ext cx="10389458" cy="830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C6D8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Insights:</a:t>
            </a: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C6D8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Negatives (10,261): Strong performance for identifying non-subscribers.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C6D8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Positives (704): Moderate misclassification of non-subscribers as subscribers.</a:t>
            </a: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C6D8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Positives (735): Reasonable ability to identify actual subscribers.</a:t>
            </a:r>
          </a:p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C6D8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Negatives (657): Suggests the need for better recall for "Yes."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686" y="1645244"/>
            <a:ext cx="18288000" cy="844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Interpretability: Easy to visualize and understand.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Non-parametric: Makes no assumptions about the data distribution.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Non-Linear Relationships: Can capture complex patterns in data.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 Risk: Tends to overfit, especially on noisy or imbalanced datasets.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Sensitivity to Small Changes: A slight change in data can significantly alter the tree structure.</a:t>
            </a:r>
          </a:p>
          <a:p>
            <a:pPr algn="l" marL="863716" indent="-431858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AUC: Indicates limited ability to separate classes compared to Logistic Regression and KNN.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27114" y="1028700"/>
            <a:ext cx="9233773" cy="8229600"/>
          </a:xfrm>
          <a:custGeom>
            <a:avLst/>
            <a:gdLst/>
            <a:ahLst/>
            <a:cxnLst/>
            <a:rect r="r" b="b" t="t" l="l"/>
            <a:pathLst>
              <a:path h="8229600" w="9233773">
                <a:moveTo>
                  <a:pt x="0" y="0"/>
                </a:moveTo>
                <a:lnTo>
                  <a:pt x="9233772" y="0"/>
                </a:lnTo>
                <a:lnTo>
                  <a:pt x="92337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4"/>
            <a:ext cx="168419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DT Model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488" y="955764"/>
            <a:ext cx="17743446" cy="8383778"/>
          </a:xfrm>
          <a:custGeom>
            <a:avLst/>
            <a:gdLst/>
            <a:ahLst/>
            <a:cxnLst/>
            <a:rect r="r" b="b" t="t" l="l"/>
            <a:pathLst>
              <a:path h="8383778" w="17743446">
                <a:moveTo>
                  <a:pt x="0" y="0"/>
                </a:moveTo>
                <a:lnTo>
                  <a:pt x="17743446" y="0"/>
                </a:lnTo>
                <a:lnTo>
                  <a:pt x="17743446" y="8383778"/>
                </a:lnTo>
                <a:lnTo>
                  <a:pt x="0" y="838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53569" y="1602422"/>
            <a:ext cx="11180862" cy="676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Accuracy: 92%.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(Class "Yes"): 67%.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(Class "Yes"): 49%.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 (Class "Yes"): 57%.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b="true" sz="6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 0.94.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9071" y="331153"/>
            <a:ext cx="3916340" cy="3808641"/>
          </a:xfrm>
          <a:custGeom>
            <a:avLst/>
            <a:gdLst/>
            <a:ahLst/>
            <a:cxnLst/>
            <a:rect r="r" b="b" t="t" l="l"/>
            <a:pathLst>
              <a:path h="3808641" w="3916340">
                <a:moveTo>
                  <a:pt x="0" y="0"/>
                </a:moveTo>
                <a:lnTo>
                  <a:pt x="3916340" y="0"/>
                </a:lnTo>
                <a:lnTo>
                  <a:pt x="3916340" y="3808641"/>
                </a:lnTo>
                <a:lnTo>
                  <a:pt x="0" y="38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60923" y="159703"/>
            <a:ext cx="125661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Model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903" y="1841612"/>
            <a:ext cx="7030417" cy="6177979"/>
          </a:xfrm>
          <a:custGeom>
            <a:avLst/>
            <a:gdLst/>
            <a:ahLst/>
            <a:cxnLst/>
            <a:rect r="r" b="b" t="t" l="l"/>
            <a:pathLst>
              <a:path h="6177979" w="7030417">
                <a:moveTo>
                  <a:pt x="0" y="0"/>
                </a:moveTo>
                <a:lnTo>
                  <a:pt x="7030417" y="0"/>
                </a:lnTo>
                <a:lnTo>
                  <a:pt x="7030417" y="6177979"/>
                </a:lnTo>
                <a:lnTo>
                  <a:pt x="0" y="617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00484" y="159392"/>
            <a:ext cx="10091399" cy="988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Insights: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Negatives (10,639): The model is highly accurate for the majority class ("No").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Positives (326): Few non-subscribers are incorrectly predicted as subscribers.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Positives (677): Captures a reasonable number of actual subscribers.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Negatives (715): Some room for improvement in identifying all subscribers.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797" y="446023"/>
            <a:ext cx="10666226" cy="888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Value: 0.94 (excellent performance).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Observations: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True Positive Rate with low False Positive Rate across thresholds.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4A9B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Slightly better performance than KNN and Decision Tree.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092023" y="2438220"/>
            <a:ext cx="6827205" cy="5410560"/>
          </a:xfrm>
          <a:custGeom>
            <a:avLst/>
            <a:gdLst/>
            <a:ahLst/>
            <a:cxnLst/>
            <a:rect r="r" b="b" t="t" l="l"/>
            <a:pathLst>
              <a:path h="5410560" w="6827205">
                <a:moveTo>
                  <a:pt x="0" y="0"/>
                </a:moveTo>
                <a:lnTo>
                  <a:pt x="6827205" y="0"/>
                </a:lnTo>
                <a:lnTo>
                  <a:pt x="6827205" y="5410560"/>
                </a:lnTo>
                <a:lnTo>
                  <a:pt x="0" y="541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970" y="584914"/>
            <a:ext cx="11283839" cy="890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2"/>
              </a:lnSpc>
            </a:pPr>
            <a:r>
              <a:rPr lang="en-US" b="true" sz="3400" i="true" u="sng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One-Hot Encoding for Categorical Features: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Transformed categorical variables int</a:t>
            </a: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 numerical ones using one-hot encoding.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Example: job becomes multiple columns (e.g., job_admin., job_technician, etc.).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Dropped the first category for each feature to avoid multicollinearity.</a:t>
            </a:r>
          </a:p>
          <a:p>
            <a:pPr algn="l">
              <a:lnSpc>
                <a:spcPts val="4182"/>
              </a:lnSpc>
              <a:spcBef>
                <a:spcPct val="0"/>
              </a:spcBef>
            </a:pPr>
          </a:p>
          <a:p>
            <a:pPr algn="l">
              <a:lnSpc>
                <a:spcPts val="4182"/>
              </a:lnSpc>
              <a:spcBef>
                <a:spcPct val="0"/>
              </a:spcBef>
            </a:pPr>
          </a:p>
          <a:p>
            <a:pPr algn="l">
              <a:lnSpc>
                <a:spcPts val="4182"/>
              </a:lnSpc>
              <a:spcBef>
                <a:spcPct val="0"/>
              </a:spcBef>
            </a:pPr>
            <a:r>
              <a:rPr lang="en-US" b="true" sz="3400" i="true" u="sng">
                <a:solidFill>
                  <a:srgbClr val="FFFF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Feature Standardization: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Applied standardization to numerical features for consistency: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Converted all numerical values to have a mean of 0 and a standard deviation of 1.</a:t>
            </a:r>
          </a:p>
          <a:p>
            <a:pPr algn="l" marL="734204" indent="-367102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Reason: Logistic Regression is sensitive to feature scaling.</a:t>
            </a:r>
          </a:p>
          <a:p>
            <a:pPr algn="l">
              <a:lnSpc>
                <a:spcPts val="4182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357086" y="407576"/>
            <a:ext cx="9705704" cy="9264535"/>
          </a:xfrm>
          <a:custGeom>
            <a:avLst/>
            <a:gdLst/>
            <a:ahLst/>
            <a:cxnLst/>
            <a:rect r="r" b="b" t="t" l="l"/>
            <a:pathLst>
              <a:path h="9264535" w="9705704">
                <a:moveTo>
                  <a:pt x="0" y="0"/>
                </a:moveTo>
                <a:lnTo>
                  <a:pt x="9705703" y="0"/>
                </a:lnTo>
                <a:lnTo>
                  <a:pt x="9705703" y="9264535"/>
                </a:lnTo>
                <a:lnTo>
                  <a:pt x="0" y="9264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91857"/>
            <a:ext cx="18288000" cy="65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algn="l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Accuracy and AUC: Demonstrates excellent overall performance.</a:t>
            </a:r>
          </a:p>
          <a:p>
            <a:pPr algn="l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Importance: Provides insights into which factors influence predictions.</a:t>
            </a:r>
          </a:p>
          <a:p>
            <a:pPr algn="l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Robustness: Handles noisy and imbalanced datasets better than single models.</a:t>
            </a: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Interpretability: Harder to interpret compared to a single decision tree.</a:t>
            </a:r>
          </a:p>
          <a:p>
            <a:pPr algn="l" marL="798948" indent="-399474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Cost: Training and inference are resource-intensive.</a:t>
            </a:r>
          </a:p>
          <a:p>
            <a:pPr algn="l" marL="777358" indent="-388679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Overfitting: Overfitting can occur with very deep trees.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63711" y="3086100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3544" y="169228"/>
            <a:ext cx="18735087" cy="14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Random Forest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5041" y="159703"/>
            <a:ext cx="109579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 Algorithm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21821"/>
            <a:ext cx="17224744" cy="652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Extreme Gradient Boosting (XGBoost):</a:t>
            </a:r>
          </a:p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efficient, scalable, and high-performing implementation of gradient boosting.</a:t>
            </a:r>
          </a:p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FF8F7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Combines predictions from multiple weak learners (decision trees) to form a strong learner.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1144" y="1160786"/>
            <a:ext cx="13017252" cy="783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Metrics: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Accuracy: 92%.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 (Class "Yes"): 65%.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 (Class "Yes"): 56%.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 (Class "Yes"): 60%.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 0.95.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9527" y="663264"/>
            <a:ext cx="11198473" cy="88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F2A7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Insights: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F2A7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Negatives (10,550): High accuracy in identifying non-subscribers.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F2A7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Positives (415): Minimal misclassification of non-subscribers as subscribers.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F2A7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Positives (781): Improved ability to identify actual subscribers.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b="true" sz="4600">
                <a:solidFill>
                  <a:srgbClr val="F2A7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Negatives (611): Fewer missed subscribers compared to earlier models.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029" y="2157401"/>
            <a:ext cx="6844925" cy="5972197"/>
          </a:xfrm>
          <a:custGeom>
            <a:avLst/>
            <a:gdLst/>
            <a:ahLst/>
            <a:cxnLst/>
            <a:rect r="r" b="b" t="t" l="l"/>
            <a:pathLst>
              <a:path h="5972197" w="6844925">
                <a:moveTo>
                  <a:pt x="0" y="0"/>
                </a:moveTo>
                <a:lnTo>
                  <a:pt x="6844925" y="0"/>
                </a:lnTo>
                <a:lnTo>
                  <a:pt x="6844925" y="5972198"/>
                </a:lnTo>
                <a:lnTo>
                  <a:pt x="0" y="597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111" y="2125981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8"/>
                </a:lnTo>
                <a:lnTo>
                  <a:pt x="0" y="603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22398" y="1517802"/>
            <a:ext cx="9516573" cy="742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FCF1D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FCF1D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AUC Value: 0.95 (outstanding performance).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FCF1D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Observations: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FCF1D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True Positive Rate with low False Positive Rate across thresholds.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FCF1D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ROC-AUC score among all models.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0300" y="27781"/>
            <a:ext cx="152074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Observations for XGBoost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737374"/>
            <a:ext cx="18288000" cy="752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Performance: Outperforms all other models in accuracy, F1-Score, and AUC.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Handles Complex Data Well: Captures non-linear relationships effectively.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Importance: Provides insights into key factors driving predictions.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Cost: More resource-intensive than simpler models.</a:t>
            </a:r>
          </a:p>
          <a:p>
            <a:pPr algn="l" marL="842127" indent="-421063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20E5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 Sensitivity: Requires careful tuning for optimal performance.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7860" y="2009395"/>
            <a:ext cx="10015198" cy="7699183"/>
          </a:xfrm>
          <a:custGeom>
            <a:avLst/>
            <a:gdLst/>
            <a:ahLst/>
            <a:cxnLst/>
            <a:rect r="r" b="b" t="t" l="l"/>
            <a:pathLst>
              <a:path h="7699183" w="10015198">
                <a:moveTo>
                  <a:pt x="0" y="0"/>
                </a:moveTo>
                <a:lnTo>
                  <a:pt x="10015198" y="0"/>
                </a:lnTo>
                <a:lnTo>
                  <a:pt x="10015198" y="7699183"/>
                </a:lnTo>
                <a:lnTo>
                  <a:pt x="0" y="769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4986" y="-171450"/>
            <a:ext cx="124264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07C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Comparative Analysis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2891" y="3424783"/>
            <a:ext cx="11353671" cy="2786810"/>
          </a:xfrm>
          <a:custGeom>
            <a:avLst/>
            <a:gdLst/>
            <a:ahLst/>
            <a:cxnLst/>
            <a:rect r="r" b="b" t="t" l="l"/>
            <a:pathLst>
              <a:path h="2786810" w="11353671">
                <a:moveTo>
                  <a:pt x="0" y="0"/>
                </a:moveTo>
                <a:lnTo>
                  <a:pt x="11353671" y="0"/>
                </a:lnTo>
                <a:lnTo>
                  <a:pt x="11353671" y="2786811"/>
                </a:lnTo>
                <a:lnTo>
                  <a:pt x="0" y="278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027" y="728453"/>
            <a:ext cx="15697945" cy="8830094"/>
          </a:xfrm>
          <a:custGeom>
            <a:avLst/>
            <a:gdLst/>
            <a:ahLst/>
            <a:cxnLst/>
            <a:rect r="r" b="b" t="t" l="l"/>
            <a:pathLst>
              <a:path h="8830094" w="15697945">
                <a:moveTo>
                  <a:pt x="0" y="0"/>
                </a:moveTo>
                <a:lnTo>
                  <a:pt x="15697946" y="0"/>
                </a:lnTo>
                <a:lnTo>
                  <a:pt x="15697946" y="8830094"/>
                </a:lnTo>
                <a:lnTo>
                  <a:pt x="0" y="883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9178" y="1042113"/>
            <a:ext cx="103999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hot encoding</a:t>
            </a: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68533" y="3764801"/>
            <a:ext cx="13881252" cy="4546110"/>
          </a:xfrm>
          <a:custGeom>
            <a:avLst/>
            <a:gdLst/>
            <a:ahLst/>
            <a:cxnLst/>
            <a:rect r="r" b="b" t="t" l="l"/>
            <a:pathLst>
              <a:path h="4546110" w="13881252">
                <a:moveTo>
                  <a:pt x="0" y="0"/>
                </a:moveTo>
                <a:lnTo>
                  <a:pt x="13881252" y="0"/>
                </a:lnTo>
                <a:lnTo>
                  <a:pt x="13881252" y="4546110"/>
                </a:lnTo>
                <a:lnTo>
                  <a:pt x="0" y="454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997" y="833032"/>
            <a:ext cx="21561938" cy="903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57"/>
              </a:lnSpc>
              <a:spcBef>
                <a:spcPct val="0"/>
              </a:spcBef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</a:t>
            </a: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rain-Test Split:</a:t>
            </a:r>
          </a:p>
          <a:p>
            <a:pPr algn="just">
              <a:lnSpc>
                <a:spcPts val="7157"/>
              </a:lnSpc>
              <a:spcBef>
                <a:spcPct val="0"/>
              </a:spcBef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Divided the data into training and testing sets:</a:t>
            </a:r>
          </a:p>
          <a:p>
            <a:pPr algn="just" marL="1256373" indent="-628186" lvl="1">
              <a:lnSpc>
                <a:spcPts val="7157"/>
              </a:lnSpc>
              <a:spcBef>
                <a:spcPct val="0"/>
              </a:spcBef>
              <a:buFont typeface="Arial"/>
              <a:buChar char="•"/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Training Set: 70% of the data for model training.</a:t>
            </a:r>
          </a:p>
          <a:p>
            <a:pPr algn="just" marL="1256373" indent="-628186" lvl="1">
              <a:lnSpc>
                <a:spcPts val="7157"/>
              </a:lnSpc>
              <a:spcBef>
                <a:spcPct val="0"/>
              </a:spcBef>
              <a:buFont typeface="Arial"/>
              <a:buChar char="•"/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Testing Set: 30% of the data for evaluation.</a:t>
            </a:r>
          </a:p>
          <a:p>
            <a:pPr algn="just">
              <a:lnSpc>
                <a:spcPts val="7157"/>
              </a:lnSpc>
              <a:spcBef>
                <a:spcPct val="0"/>
              </a:spcBef>
            </a:pPr>
          </a:p>
          <a:p>
            <a:pPr algn="just">
              <a:lnSpc>
                <a:spcPts val="7157"/>
              </a:lnSpc>
              <a:spcBef>
                <a:spcPct val="0"/>
              </a:spcBef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Summary of Preprocessed Data:</a:t>
            </a:r>
          </a:p>
          <a:p>
            <a:pPr algn="just" marL="1256373" indent="-628186" lvl="1">
              <a:lnSpc>
                <a:spcPts val="7157"/>
              </a:lnSpc>
              <a:spcBef>
                <a:spcPct val="0"/>
              </a:spcBef>
              <a:buFont typeface="Arial"/>
              <a:buChar char="•"/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Number of Features (After Encoding): 53.</a:t>
            </a:r>
          </a:p>
          <a:p>
            <a:pPr algn="just" marL="1256373" indent="-628186" lvl="1">
              <a:lnSpc>
                <a:spcPts val="7157"/>
              </a:lnSpc>
              <a:spcBef>
                <a:spcPct val="0"/>
              </a:spcBef>
              <a:buFont typeface="Arial"/>
              <a:buChar char="•"/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Training Set Size: 28,831 rows.</a:t>
            </a:r>
          </a:p>
          <a:p>
            <a:pPr algn="just" marL="1256373" indent="-628186" lvl="1">
              <a:lnSpc>
                <a:spcPts val="7157"/>
              </a:lnSpc>
              <a:spcBef>
                <a:spcPct val="0"/>
              </a:spcBef>
              <a:buFont typeface="Arial"/>
              <a:buChar char="•"/>
            </a:pPr>
            <a:r>
              <a:rPr lang="en-US" sz="5819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Testing Set Size: 12,357 rows.</a:t>
            </a:r>
          </a:p>
          <a:p>
            <a:pPr algn="just">
              <a:lnSpc>
                <a:spcPts val="71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7060" y="1755344"/>
            <a:ext cx="14073879" cy="6776312"/>
          </a:xfrm>
          <a:custGeom>
            <a:avLst/>
            <a:gdLst/>
            <a:ahLst/>
            <a:cxnLst/>
            <a:rect r="r" b="b" t="t" l="l"/>
            <a:pathLst>
              <a:path h="6776312" w="14073879">
                <a:moveTo>
                  <a:pt x="0" y="0"/>
                </a:moveTo>
                <a:lnTo>
                  <a:pt x="14073880" y="0"/>
                </a:lnTo>
                <a:lnTo>
                  <a:pt x="14073880" y="6776312"/>
                </a:lnTo>
                <a:lnTo>
                  <a:pt x="0" y="677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7479" y="1294505"/>
            <a:ext cx="17490521" cy="766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7"/>
              </a:lnSpc>
              <a:spcBef>
                <a:spcPct val="0"/>
              </a:spcBef>
            </a:pPr>
            <a:r>
              <a:rPr lang="en-US" sz="7030" i="true">
                <a:solidFill>
                  <a:srgbClr val="5CE1E6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Predictions:</a:t>
            </a:r>
          </a:p>
          <a:p>
            <a:pPr algn="l">
              <a:lnSpc>
                <a:spcPts val="8647"/>
              </a:lnSpc>
              <a:spcBef>
                <a:spcPct val="0"/>
              </a:spcBef>
            </a:pPr>
            <a:r>
              <a:rPr lang="en-US" sz="7030" i="true">
                <a:solidFill>
                  <a:srgbClr val="5CE1E6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Output Variables:</a:t>
            </a:r>
          </a:p>
          <a:p>
            <a:pPr algn="l">
              <a:lnSpc>
                <a:spcPts val="8647"/>
              </a:lnSpc>
              <a:spcBef>
                <a:spcPct val="0"/>
              </a:spcBef>
            </a:pPr>
            <a:r>
              <a:rPr lang="en-US" sz="7030" i="true">
                <a:solidFill>
                  <a:srgbClr val="5CE1E6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y_pred (Predicted Labels): Class predictions (0 or 1) for the test dataset.</a:t>
            </a:r>
          </a:p>
          <a:p>
            <a:pPr algn="l">
              <a:lnSpc>
                <a:spcPts val="8647"/>
              </a:lnSpc>
              <a:spcBef>
                <a:spcPct val="0"/>
              </a:spcBef>
            </a:pPr>
            <a:r>
              <a:rPr lang="en-US" sz="7030" i="true">
                <a:solidFill>
                  <a:srgbClr val="5CE1E6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y_pred_prob (Predicted Probabilities): The likelihood of each test observation being in class "yes".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2963" y="1530075"/>
            <a:ext cx="8782073" cy="7728225"/>
          </a:xfrm>
          <a:custGeom>
            <a:avLst/>
            <a:gdLst/>
            <a:ahLst/>
            <a:cxnLst/>
            <a:rect r="r" b="b" t="t" l="l"/>
            <a:pathLst>
              <a:path h="7728225" w="8782073">
                <a:moveTo>
                  <a:pt x="0" y="0"/>
                </a:moveTo>
                <a:lnTo>
                  <a:pt x="8782074" y="0"/>
                </a:lnTo>
                <a:lnTo>
                  <a:pt x="8782074" y="7728225"/>
                </a:lnTo>
                <a:lnTo>
                  <a:pt x="0" y="772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366" y="251781"/>
            <a:ext cx="8979396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958" y="2023660"/>
            <a:ext cx="17838083" cy="826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Represents the counts of True Positives,</a:t>
            </a: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 True Negatives, False Positives, and False Negatives.</a:t>
            </a:r>
          </a:p>
          <a:p>
            <a:pPr algn="l" marL="1008608" indent="-504304" lvl="1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True Negatives (10,679): Non-subscribers correctly identified as "no".</a:t>
            </a:r>
          </a:p>
          <a:p>
            <a:pPr algn="l" marL="1008608" indent="-504304" lvl="1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False Positives (286): Non-subscribers incorrectly classified as "yes".</a:t>
            </a:r>
          </a:p>
          <a:p>
            <a:pPr algn="l" marL="1008608" indent="-504304" lvl="1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False Negatives (802): Subscribers missed by the model.</a:t>
            </a:r>
          </a:p>
          <a:p>
            <a:pPr algn="l" marL="1008608" indent="-504304" lvl="1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56AEFF"/>
                </a:solidFill>
                <a:latin typeface="Canva Sans"/>
                <a:ea typeface="Canva Sans"/>
                <a:cs typeface="Canva Sans"/>
                <a:sym typeface="Canva Sans"/>
              </a:rPr>
              <a:t>True Positives (590): Subscribers correctly classified as "yes".</a:t>
            </a:r>
          </a:p>
          <a:p>
            <a:pPr algn="l">
              <a:lnSpc>
                <a:spcPts val="65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23925"/>
            <a:ext cx="9746940" cy="872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</a:p>
          <a:p>
            <a:pPr algn="l" marL="1052147" indent="-526073" lvl="1">
              <a:lnSpc>
                <a:spcPts val="6822"/>
              </a:lnSpc>
              <a:buFont typeface="Arial"/>
              <a:buChar char="•"/>
            </a:pPr>
            <a:r>
              <a:rPr lang="en-US" sz="4873">
                <a:solidFill>
                  <a:srgbClr val="20E5F6"/>
                </a:solidFill>
                <a:latin typeface="Canva Sans"/>
                <a:ea typeface="Canva Sans"/>
                <a:cs typeface="Canva Sans"/>
                <a:sym typeface="Canva Sans"/>
              </a:rPr>
              <a:t>High True Negatives in</a:t>
            </a:r>
            <a:r>
              <a:rPr lang="en-US" sz="4873">
                <a:solidFill>
                  <a:srgbClr val="20E5F6"/>
                </a:solidFill>
                <a:latin typeface="Canva Sans"/>
                <a:ea typeface="Canva Sans"/>
                <a:cs typeface="Canva Sans"/>
                <a:sym typeface="Canva Sans"/>
              </a:rPr>
              <a:t>dicate strong performance in identifying the majority class ("no").</a:t>
            </a:r>
          </a:p>
          <a:p>
            <a:pPr algn="l" marL="1052147" indent="-526073" lvl="1">
              <a:lnSpc>
                <a:spcPts val="6822"/>
              </a:lnSpc>
              <a:buFont typeface="Arial"/>
              <a:buChar char="•"/>
            </a:pPr>
            <a:r>
              <a:rPr lang="en-US" sz="4873">
                <a:solidFill>
                  <a:srgbClr val="20E5F6"/>
                </a:solidFill>
                <a:latin typeface="Canva Sans"/>
                <a:ea typeface="Canva Sans"/>
                <a:cs typeface="Canva Sans"/>
                <a:sym typeface="Canva Sans"/>
              </a:rPr>
              <a:t>Relatively lower True Positives suggest room for improvement in identifying the minority class ("yes").</a:t>
            </a:r>
          </a:p>
          <a:p>
            <a:pPr algn="l">
              <a:lnSpc>
                <a:spcPts val="682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70248" y="2515128"/>
            <a:ext cx="7038439" cy="6500958"/>
          </a:xfrm>
          <a:custGeom>
            <a:avLst/>
            <a:gdLst/>
            <a:ahLst/>
            <a:cxnLst/>
            <a:rect r="r" b="b" t="t" l="l"/>
            <a:pathLst>
              <a:path h="6500958" w="7038439">
                <a:moveTo>
                  <a:pt x="0" y="0"/>
                </a:moveTo>
                <a:lnTo>
                  <a:pt x="7038439" y="0"/>
                </a:lnTo>
                <a:lnTo>
                  <a:pt x="7038439" y="6500958"/>
                </a:lnTo>
                <a:lnTo>
                  <a:pt x="0" y="650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07823" y="169565"/>
            <a:ext cx="16165172" cy="117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3"/>
              </a:lnSpc>
            </a:pPr>
            <a:r>
              <a:rPr lang="en-US" sz="68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of the confusion matrix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DAGXKQcYszM</dc:identifier>
  <dcterms:modified xsi:type="dcterms:W3CDTF">2011-08-01T06:04:30Z</dcterms:modified>
  <cp:revision>1</cp:revision>
  <dc:title>Blue Dark Professional Geometric Business Project Presentation </dc:title>
</cp:coreProperties>
</file>